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3" r:id="rId7"/>
    <p:sldId id="261" r:id="rId8"/>
    <p:sldId id="264" r:id="rId9"/>
    <p:sldId id="262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E4C2"/>
    <a:srgbClr val="A14A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9"/>
    <p:restoredTop sz="96053"/>
  </p:normalViewPr>
  <p:slideViewPr>
    <p:cSldViewPr snapToGrid="0">
      <p:cViewPr varScale="1">
        <p:scale>
          <a:sx n="114" d="100"/>
          <a:sy n="114" d="100"/>
        </p:scale>
        <p:origin x="2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6264E4A-66E1-7172-2DA7-E1E239B422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2625E9D-61FE-8B4D-2494-8ACC2CE42B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7124F0-28CF-3CF0-5A41-06AD25AEB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86479-4B21-F94F-AAA5-14EB71DB3330}" type="datetimeFigureOut">
              <a:rPr lang="fr-FR" smtClean="0"/>
              <a:t>26/09/2023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93E5D82-E87C-E6C9-DA8D-CD07C253F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6BCEC14-BFBE-E2B4-6814-A6FD8044E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CE4B4-D584-F345-B246-A58458900C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166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2953C2-AE20-3635-288D-C20CB74BD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F5EC1E8-70F4-466C-52F2-9C32C1C7B4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211B034-E1BC-4D52-637B-836DCA6C6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86479-4B21-F94F-AAA5-14EB71DB3330}" type="datetimeFigureOut">
              <a:rPr lang="fr-FR" smtClean="0"/>
              <a:t>26/09/2023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1BFEA0-10F6-D8A6-932A-6F4092808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80A8E1A-94CC-187E-9667-30FFB6618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CE4B4-D584-F345-B246-A58458900C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4886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B85C277-62E8-0208-35DC-4C8A9B6401B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0C63B8C-EA1B-DA24-4AF4-7B0BB9EDC3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B3D69A9-0618-9019-6C79-3A85D6718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86479-4B21-F94F-AAA5-14EB71DB3330}" type="datetimeFigureOut">
              <a:rPr lang="fr-FR" smtClean="0"/>
              <a:t>26/09/2023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5324301-8602-C9E5-7C74-9D0B62C9C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8CC858B-4578-B8E7-E09E-0895F5809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CE4B4-D584-F345-B246-A58458900C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9188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001E0A-8D2D-38AA-947B-216AF302A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F2CB71-3727-C647-2F8A-8BDAB8C9B3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6420AB-69B9-8270-36DB-D13D59852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86479-4B21-F94F-AAA5-14EB71DB3330}" type="datetimeFigureOut">
              <a:rPr lang="fr-FR" smtClean="0"/>
              <a:t>26/09/2023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E5C44C1-06E6-4F96-D3D7-C0C2B26623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7D1876F-26E7-406C-CE2B-5BC839E15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CE4B4-D584-F345-B246-A58458900C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104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B86023-6010-EAF4-6CAF-717E0F43EF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693C0D8-396C-76D2-B71A-A8EB38866B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B323399-A7AA-8D41-CAE4-92662016E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86479-4B21-F94F-AAA5-14EB71DB3330}" type="datetimeFigureOut">
              <a:rPr lang="fr-FR" smtClean="0"/>
              <a:t>26/09/2023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6E13CD4-1EE7-ED54-22A3-2CCB86D26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E519713-0B1F-4EF1-663B-D18897E23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CE4B4-D584-F345-B246-A58458900C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9125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5BD65C-873C-1C47-2CA8-D4B971B417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02FAC65-7610-8AA6-C711-6F57FD72EF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010F816-297C-19E5-5983-AEC8F68283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51ACE25-AFD4-ADC2-4BE1-79FFEA1E9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86479-4B21-F94F-AAA5-14EB71DB3330}" type="datetimeFigureOut">
              <a:rPr lang="fr-FR" smtClean="0"/>
              <a:t>26/09/2023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A8F8C27-13A9-40C9-9123-DA5167C76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CAB5928-37AB-0FE5-C85C-B232CEAAC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CE4B4-D584-F345-B246-A58458900C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2275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6F6C6D-71C0-9DE6-8548-6E6C5DD16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3E56BA0-D4DC-A43A-91CC-DBB3951F5D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B743052-C00D-255B-DF8F-9F28866092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09DE5F2-F56E-926A-BBFB-A591997025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AE576F0B-C29F-466B-041E-EDB5229A92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BAE3F71-5FB4-55B7-15F7-E57803C2E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86479-4B21-F94F-AAA5-14EB71DB3330}" type="datetimeFigureOut">
              <a:rPr lang="fr-FR" smtClean="0"/>
              <a:t>26/09/2023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C1A5D68-0170-74D6-C1E0-DAAFAF1FD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5966140-FD4D-8C6F-63E2-B82A0949C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CE4B4-D584-F345-B246-A58458900C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6034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070C94-F2E1-AC3C-8734-A770D1983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9BA264B-CE7C-155A-CFB7-640BD488A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86479-4B21-F94F-AAA5-14EB71DB3330}" type="datetimeFigureOut">
              <a:rPr lang="fr-FR" smtClean="0"/>
              <a:t>26/09/2023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1454DA9-A1FE-17EC-0076-A22820ABDB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4B901E4-9201-202B-E01E-D628629D6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CE4B4-D584-F345-B246-A58458900C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8678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C8A0E1F-F11E-70C8-C06B-76C435A15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86479-4B21-F94F-AAA5-14EB71DB3330}" type="datetimeFigureOut">
              <a:rPr lang="fr-FR" smtClean="0"/>
              <a:t>26/09/2023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61F5B5A-5294-56E6-7D5B-19AD2BDE0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9A33616-552D-8D67-B512-4BAE2DD14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CE4B4-D584-F345-B246-A58458900C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4490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722708-ADC6-548C-B101-C082A5DB2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3D9AD32-D8E8-2E52-2EE3-32E3468A5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B8C01CC-B8F4-A7B9-8FDB-17B312B058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13E2C5F-D4B2-C5EF-17F7-C517F1081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86479-4B21-F94F-AAA5-14EB71DB3330}" type="datetimeFigureOut">
              <a:rPr lang="fr-FR" smtClean="0"/>
              <a:t>26/09/2023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4C54436-F08D-F4CB-E05A-71DE6C376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B7BFC36-F365-637A-C481-8F7DD9342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CE4B4-D584-F345-B246-A58458900C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0214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39584F-A3F9-3D3B-E9FF-9F9B6CB07C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61514F6-3ED3-6A7C-885C-A40576389E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A3919C3-F912-5C91-F239-4FD075FFC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50D93D7-50D6-ADF8-DC18-DFFA8E560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86479-4B21-F94F-AAA5-14EB71DB3330}" type="datetimeFigureOut">
              <a:rPr lang="fr-FR" smtClean="0"/>
              <a:t>26/09/2023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AB1F9BE-C8E2-994D-F36F-B1156B442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517C13F-210A-B2CC-FFBA-12B63DD3C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5CE4B4-D584-F345-B246-A58458900C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0723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rgbClr val="A14AE4"/>
            </a:gs>
            <a:gs pos="96000">
              <a:srgbClr val="80E4C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F979A15-E151-C633-8243-ED1305C56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C6625E1-133E-1045-37B5-AF30779775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CB1A5EB-926C-0F26-DFF8-65A80E6A41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586479-4B21-F94F-AAA5-14EB71DB3330}" type="datetimeFigureOut">
              <a:rPr lang="fr-FR" smtClean="0"/>
              <a:t>26/09/2023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5FB33D-E516-48FE-071E-2BB25F0D0C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E024592-80FF-2A43-ABC1-8BCE6CF98F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5CE4B4-D584-F345-B246-A58458900C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7293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EC8B5BB6-BCF2-E339-7576-02C11133D6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EF5F6AC9-03C9-9589-7EF4-AAFC05357953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r"/>
            <a:r>
              <a:rPr lang="fr-FR" sz="4800" b="1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br>
              <a:rPr lang="fr-FR" sz="4800" b="1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fr-FR" sz="4800" b="1" dirty="0">
                <a:solidFill>
                  <a:srgbClr val="FFFFFF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fr-FR" sz="4800" b="1" dirty="0">
                <a:solidFill>
                  <a:srgbClr val="FFFFFF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F89B08C-B984-3344-25A4-896AA37D46CD}"/>
              </a:ext>
            </a:extLst>
          </p:cNvPr>
          <p:cNvSpPr txBox="1"/>
          <p:nvPr/>
        </p:nvSpPr>
        <p:spPr>
          <a:xfrm>
            <a:off x="1082351" y="4429919"/>
            <a:ext cx="11109649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500" b="1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Concours</a:t>
            </a:r>
            <a:endParaRPr lang="fr-FR" sz="5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fr-FR" sz="5500" b="1" i="1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 physique étonnante, </a:t>
            </a:r>
            <a:br>
              <a:rPr lang="fr-FR" sz="5500" b="1" i="1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5500" b="1" i="1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pour un Grand Oral percutant</a:t>
            </a:r>
            <a:endParaRPr lang="fr-FR" sz="5500" dirty="0"/>
          </a:p>
        </p:txBody>
      </p:sp>
    </p:spTree>
    <p:extLst>
      <p:ext uri="{BB962C8B-B14F-4D97-AF65-F5344CB8AC3E}">
        <p14:creationId xmlns:p14="http://schemas.microsoft.com/office/powerpoint/2010/main" val="387792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BA304B-D276-135F-A4DC-11FA5C3876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7E4AF98-AD50-7081-182B-C91426CAD0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fr-FR" sz="2400" b="1" dirty="0">
                <a:solidFill>
                  <a:srgbClr val="00ABAF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Participez au concours !</a:t>
            </a:r>
          </a:p>
          <a:p>
            <a:pPr marL="0" indent="0" algn="ctr">
              <a:buNone/>
            </a:pPr>
            <a:endParaRPr lang="fr-FR" sz="1800" b="1" dirty="0">
              <a:solidFill>
                <a:srgbClr val="00ABAF"/>
              </a:solidFill>
              <a:latin typeface="Cambria" panose="020405030504060302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fr-FR" b="1" dirty="0"/>
              <a:t>En réalisant la</a:t>
            </a:r>
            <a:r>
              <a:rPr lang="fr-FR" b="1" u="sng" dirty="0"/>
              <a:t> vidéo</a:t>
            </a:r>
            <a:r>
              <a:rPr lang="fr-FR" b="1" dirty="0"/>
              <a:t> d’une prestation orale</a:t>
            </a:r>
            <a:endParaRPr lang="fr-FR" dirty="0"/>
          </a:p>
          <a:p>
            <a:pPr marL="0" indent="0" algn="ctr">
              <a:buNone/>
            </a:pP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92F9EB3-A7A8-7888-5120-3D1701B0EDF6}"/>
              </a:ext>
            </a:extLst>
          </p:cNvPr>
          <p:cNvSpPr txBox="1"/>
          <p:nvPr/>
        </p:nvSpPr>
        <p:spPr>
          <a:xfrm>
            <a:off x="233464" y="5972783"/>
            <a:ext cx="2140085" cy="72947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10B6BC76-B2F8-9570-F539-7507D858C3A3}"/>
              </a:ext>
            </a:extLst>
          </p:cNvPr>
          <p:cNvSpPr txBox="1"/>
          <p:nvPr/>
        </p:nvSpPr>
        <p:spPr>
          <a:xfrm>
            <a:off x="3450076" y="3190672"/>
            <a:ext cx="5291847" cy="366732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7544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7E4AF98-AD50-7081-182B-C91426CAD0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673" y="778213"/>
            <a:ext cx="11815863" cy="592404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fr-FR" sz="1800" b="1" dirty="0">
              <a:solidFill>
                <a:srgbClr val="00ABAF"/>
              </a:solidFill>
              <a:latin typeface="Cambria" panose="02040503050406030204" pitchFamily="18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fr-FR" sz="3600" b="1" dirty="0"/>
              <a:t>Réalisez </a:t>
            </a:r>
            <a:r>
              <a:rPr lang="fr-FR" sz="3600" b="1" u="sng" dirty="0"/>
              <a:t>une vidéo</a:t>
            </a:r>
            <a:r>
              <a:rPr lang="fr-FR" sz="3600" b="1" dirty="0"/>
              <a:t> de quelques minutes </a:t>
            </a:r>
          </a:p>
          <a:p>
            <a:pPr marL="0" indent="0" algn="ctr">
              <a:buNone/>
            </a:pPr>
            <a:r>
              <a:rPr lang="fr-FR" sz="3600" b="1" dirty="0"/>
              <a:t>de votre prestation orale</a:t>
            </a:r>
            <a:endParaRPr lang="fr-FR" sz="3600" dirty="0"/>
          </a:p>
          <a:p>
            <a:pPr marL="0" indent="0" algn="ctr">
              <a:buNone/>
            </a:pP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fr-FR" b="1" dirty="0"/>
              <a:t>en lien avec un des articles du livre </a:t>
            </a:r>
          </a:p>
          <a:p>
            <a:pPr marL="0" indent="0" algn="ctr">
              <a:buNone/>
            </a:pPr>
            <a:endParaRPr lang="fr-FR" b="1" dirty="0"/>
          </a:p>
          <a:p>
            <a:pPr marL="0" indent="0" algn="ctr">
              <a:buNone/>
            </a:pPr>
            <a:r>
              <a:rPr lang="fr-FR" sz="4000" b="1" i="1" dirty="0"/>
              <a:t>Étonnante</a:t>
            </a:r>
            <a:r>
              <a:rPr lang="fr-FR" sz="4000" b="1" dirty="0"/>
              <a:t> </a:t>
            </a:r>
            <a:r>
              <a:rPr lang="fr-FR" sz="4000" b="1" i="1" dirty="0"/>
              <a:t>Physique</a:t>
            </a:r>
          </a:p>
          <a:p>
            <a:pPr marL="0" indent="0" algn="ctr">
              <a:buNone/>
            </a:pPr>
            <a:endParaRPr lang="fr-FR" b="1" i="1" dirty="0"/>
          </a:p>
          <a:p>
            <a:pPr marL="0" indent="0" algn="ctr">
              <a:buNone/>
            </a:pPr>
            <a:r>
              <a:rPr lang="fr-FR" b="1" dirty="0"/>
              <a:t>de Séverine MARTRENCHARD </a:t>
            </a:r>
          </a:p>
          <a:p>
            <a:pPr marL="0" indent="0" algn="ctr">
              <a:buNone/>
            </a:pPr>
            <a:r>
              <a:rPr lang="fr-FR" b="1" dirty="0"/>
              <a:t>Parution le 26 octobre 2023</a:t>
            </a:r>
            <a:endParaRPr lang="fr-FR" dirty="0"/>
          </a:p>
          <a:p>
            <a:pPr marL="0" indent="0" algn="ctr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92F9EB3-A7A8-7888-5120-3D1701B0EDF6}"/>
              </a:ext>
            </a:extLst>
          </p:cNvPr>
          <p:cNvSpPr txBox="1"/>
          <p:nvPr/>
        </p:nvSpPr>
        <p:spPr>
          <a:xfrm>
            <a:off x="233464" y="5972783"/>
            <a:ext cx="2140085" cy="72947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0AB9720-6DF0-6F1D-F362-92E4B73A03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416" y="3608730"/>
            <a:ext cx="1817370" cy="2614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8A53C2-A874-35C6-4CDE-DD9726F31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679" y="209381"/>
            <a:ext cx="11966642" cy="6492875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200"/>
              </a:spcAft>
            </a:pPr>
            <a:endParaRPr lang="fr-FR" sz="3200" b="1" dirty="0">
              <a:effectLst/>
              <a:latin typeface="Cambria" panose="02040503050406030204" pitchFamily="18" charset="0"/>
              <a:ea typeface="Calibri" panose="020F0502020204030204" pitchFamily="34" charset="0"/>
              <a:cs typeface="AppleSystemUIFontBold"/>
            </a:endParaRPr>
          </a:p>
          <a:p>
            <a:pPr marL="0" indent="0">
              <a:spcAft>
                <a:spcPts val="200"/>
              </a:spcAft>
              <a:buNone/>
            </a:pPr>
            <a:r>
              <a:rPr lang="fr-FR" sz="32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  Un jury académique sélectionne </a:t>
            </a:r>
          </a:p>
          <a:p>
            <a:pPr marL="0" indent="0">
              <a:spcAft>
                <a:spcPts val="200"/>
              </a:spcAft>
              <a:buNone/>
            </a:pPr>
            <a:r>
              <a:rPr lang="fr-FR" sz="3200" b="1" dirty="0"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             </a:t>
            </a:r>
            <a:r>
              <a:rPr lang="fr-FR" sz="3200" b="1" u="sng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la vidéo lauréate </a:t>
            </a:r>
            <a:r>
              <a:rPr lang="fr-FR" sz="32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de </a:t>
            </a:r>
            <a:r>
              <a:rPr lang="fr-FR" sz="3200" b="1" u="sng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Polynésie Française</a:t>
            </a:r>
          </a:p>
          <a:p>
            <a:pPr marL="0" indent="0">
              <a:spcAft>
                <a:spcPts val="200"/>
              </a:spcAft>
              <a:buNone/>
            </a:pP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200"/>
              </a:spcAft>
              <a:buNone/>
            </a:pPr>
            <a:r>
              <a:rPr lang="fr-FR" sz="32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Une vidéo lauréate est choisie dans chaque académie ultramarine selon les mêmes modalités</a:t>
            </a:r>
          </a:p>
          <a:p>
            <a:pPr>
              <a:spcAft>
                <a:spcPts val="200"/>
              </a:spcAft>
            </a:pPr>
            <a:endParaRPr lang="fr-FR" sz="3200" b="1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r>
              <a:rPr lang="fr-FR" sz="3200" b="1" dirty="0">
                <a:solidFill>
                  <a:srgbClr val="BE2FD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À destination :</a:t>
            </a:r>
          </a:p>
          <a:p>
            <a:pPr marL="0" indent="0" algn="ctr" fontAlgn="base">
              <a:buNone/>
            </a:pPr>
            <a:r>
              <a:rPr lang="fr-FR" sz="3200" b="1" dirty="0">
                <a:solidFill>
                  <a:srgbClr val="BE2FD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des é</a:t>
            </a:r>
            <a:r>
              <a:rPr lang="fr-FR" sz="3200" b="1" dirty="0">
                <a:solidFill>
                  <a:srgbClr val="BE2FD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lèves</a:t>
            </a:r>
            <a:r>
              <a:rPr lang="fr-FR" sz="3200" b="1" dirty="0">
                <a:solidFill>
                  <a:srgbClr val="0070C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fr-FR" sz="3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volontaires de</a:t>
            </a:r>
            <a:r>
              <a:rPr lang="fr-FR" sz="3200" b="1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fr-FR" sz="3200" b="1" dirty="0">
                <a:solidFill>
                  <a:srgbClr val="BE2FD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Première et Terminale  </a:t>
            </a:r>
          </a:p>
          <a:p>
            <a:pPr marL="0" indent="0" algn="ctr" fontAlgn="base">
              <a:buNone/>
            </a:pPr>
            <a:r>
              <a:rPr lang="fr-FR" sz="3200" b="1">
                <a:solidFill>
                  <a:srgbClr val="BE2FD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spécialité Physique-Chimie </a:t>
            </a:r>
            <a:r>
              <a:rPr lang="fr-FR" sz="3200" b="1" dirty="0">
                <a:solidFill>
                  <a:srgbClr val="BE2FD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ou SPCL</a:t>
            </a:r>
          </a:p>
          <a:p>
            <a:pPr marL="0" indent="0" algn="ctr" fontAlgn="base">
              <a:buNone/>
            </a:pP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r>
              <a:rPr lang="fr-FR" sz="32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Première phase : </a:t>
            </a:r>
            <a:r>
              <a:rPr lang="fr-FR" sz="3200" b="1" dirty="0">
                <a:solidFill>
                  <a:srgbClr val="BE2FD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en classe </a:t>
            </a:r>
          </a:p>
          <a:p>
            <a:pPr marL="0" indent="0" algn="ctr" fontAlgn="base">
              <a:buNone/>
            </a:pPr>
            <a:r>
              <a:rPr lang="fr-FR" sz="3200" b="1" dirty="0">
                <a:solidFill>
                  <a:srgbClr val="BE2FD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entre octobre 2023 et avril-mai 2024</a:t>
            </a: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200"/>
              </a:spcAft>
            </a:pP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67C0039-7862-B525-CC41-CFD657A9B335}"/>
              </a:ext>
            </a:extLst>
          </p:cNvPr>
          <p:cNvSpPr txBox="1"/>
          <p:nvPr/>
        </p:nvSpPr>
        <p:spPr>
          <a:xfrm>
            <a:off x="233464" y="5972783"/>
            <a:ext cx="2140085" cy="72947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6" name="Zone de texte 3">
            <a:extLst>
              <a:ext uri="{FF2B5EF4-FFF2-40B4-BE49-F238E27FC236}">
                <a16:creationId xmlns:a16="http://schemas.microsoft.com/office/drawing/2014/main" id="{734140C4-E875-7291-0FB5-AE4052A97D98}"/>
              </a:ext>
            </a:extLst>
          </p:cNvPr>
          <p:cNvSpPr txBox="1"/>
          <p:nvPr/>
        </p:nvSpPr>
        <p:spPr>
          <a:xfrm>
            <a:off x="10564975" y="155744"/>
            <a:ext cx="796931" cy="66137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12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D204D28-0833-4003-7801-10EDE33D351B}"/>
              </a:ext>
            </a:extLst>
          </p:cNvPr>
          <p:cNvSpPr txBox="1"/>
          <p:nvPr/>
        </p:nvSpPr>
        <p:spPr>
          <a:xfrm>
            <a:off x="10564975" y="1044460"/>
            <a:ext cx="1358704" cy="1220758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990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7F831-E2A0-97F9-5681-C36205429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222" y="0"/>
            <a:ext cx="11994777" cy="6598023"/>
          </a:xfrm>
        </p:spPr>
        <p:txBody>
          <a:bodyPr>
            <a:normAutofit lnSpcReduction="10000"/>
          </a:bodyPr>
          <a:lstStyle/>
          <a:p>
            <a:pPr marL="893763" marR="1529715" indent="0" algn="ctr">
              <a:spcAft>
                <a:spcPts val="0"/>
              </a:spcAft>
              <a:buNone/>
            </a:pPr>
            <a:r>
              <a:rPr lang="fr-FR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La </a:t>
            </a:r>
            <a:r>
              <a:rPr lang="fr-FR" b="1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prestation orale filmée </a:t>
            </a:r>
          </a:p>
          <a:p>
            <a:pPr marL="893763" marR="1529715" indent="0" algn="ctr">
              <a:spcAft>
                <a:spcPts val="0"/>
              </a:spcAft>
              <a:buNone/>
            </a:pPr>
            <a:r>
              <a:rPr lang="fr-FR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porte sur un </a:t>
            </a:r>
            <a:r>
              <a:rPr lang="fr-FR" b="1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sujet ou une problématique lié(e) à l’article choisi </a:t>
            </a:r>
          </a:p>
          <a:p>
            <a:pPr marL="893763" marR="1529715" indent="0" algn="ctr">
              <a:spcAft>
                <a:spcPts val="0"/>
              </a:spcAft>
              <a:buNone/>
            </a:pPr>
            <a:r>
              <a:rPr lang="fr-FR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ou bien </a:t>
            </a:r>
            <a:r>
              <a:rPr lang="fr-FR" dirty="0">
                <a:solidFill>
                  <a:srgbClr val="00000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est </a:t>
            </a:r>
            <a:r>
              <a:rPr lang="fr-FR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une </a:t>
            </a:r>
            <a:r>
              <a:rPr lang="fr-FR" b="1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synthèse de l’article </a:t>
            </a:r>
            <a:r>
              <a:rPr lang="fr-FR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!</a:t>
            </a:r>
          </a:p>
          <a:p>
            <a:pPr marL="0" marR="1529715" indent="0">
              <a:spcAft>
                <a:spcPts val="0"/>
              </a:spcAft>
              <a:buNone/>
            </a:pP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1529715" fontAlgn="base">
              <a:lnSpc>
                <a:spcPts val="1380"/>
              </a:lnSpc>
              <a:spcAft>
                <a:spcPts val="0"/>
              </a:spcAft>
            </a:pP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947738" marR="1529715" indent="0" algn="ctr">
              <a:spcAft>
                <a:spcPts val="0"/>
              </a:spcAft>
              <a:buNone/>
            </a:pPr>
            <a:r>
              <a:rPr lang="fr-FR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Les articles qui seront mis à la disposition des élèves sont </a:t>
            </a:r>
            <a:r>
              <a:rPr lang="fr-FR" b="1" u="sng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courts </a:t>
            </a:r>
          </a:p>
          <a:p>
            <a:pPr marL="947738" marR="1529715" indent="0" algn="ctr">
              <a:spcAft>
                <a:spcPts val="0"/>
              </a:spcAft>
              <a:buNone/>
            </a:pPr>
            <a:r>
              <a:rPr lang="fr-FR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et portent sur des </a:t>
            </a:r>
            <a:r>
              <a:rPr lang="fr-FR" b="1" u="sng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thématiques variées et d'actualité</a:t>
            </a:r>
            <a:endParaRPr lang="fr-FR" u="sng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1529715" indent="0">
              <a:spcAft>
                <a:spcPts val="0"/>
              </a:spcAft>
              <a:buNone/>
            </a:pP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1775" marR="1529715" indent="-231775">
              <a:spcAft>
                <a:spcPts val="0"/>
              </a:spcAft>
            </a:pPr>
            <a:r>
              <a:rPr lang="fr-FR" sz="2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L’ouvrage réunit 70 contributions de physiciennes et de physiciens récemment récompensés par une médaille du CNRS pour l'originalité et l'importance de leurs travaux.</a:t>
            </a:r>
            <a:endParaRPr lang="fr-FR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31775" marR="1529715" indent="-231775">
              <a:spcAft>
                <a:spcPts val="0"/>
              </a:spcAft>
            </a:pPr>
            <a:r>
              <a:rPr lang="fr-FR" sz="2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Abondamment illustré, accessible à tout amateur de science, Étonnante Physique lève un voile sur les recherches les plus actuelles.</a:t>
            </a:r>
            <a:endParaRPr lang="fr-FR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CC69A6C-A4F3-ECE2-1813-F19390ECF4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6613" y="4658210"/>
            <a:ext cx="1348165" cy="1939813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C4AC26C-C954-2F34-5420-1A5B83878C4D}"/>
              </a:ext>
            </a:extLst>
          </p:cNvPr>
          <p:cNvSpPr txBox="1"/>
          <p:nvPr/>
        </p:nvSpPr>
        <p:spPr>
          <a:xfrm>
            <a:off x="197222" y="6023596"/>
            <a:ext cx="2140085" cy="72947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9267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C09FFC-3936-AC6A-3454-958A390BE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464" y="365125"/>
            <a:ext cx="11120336" cy="1898390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>
                <a:solidFill>
                  <a:srgbClr val="80E4C2"/>
                </a:solidFill>
                <a:latin typeface="Bauhaus 93"/>
              </a:rPr>
              <a:t>Préparez dès maintenant </a:t>
            </a:r>
            <a:br>
              <a:rPr lang="fr-FR" b="1" dirty="0">
                <a:solidFill>
                  <a:srgbClr val="80E4C2"/>
                </a:solidFill>
                <a:latin typeface="Bauhaus 93"/>
              </a:rPr>
            </a:br>
            <a:r>
              <a:rPr lang="fr-FR" b="1" dirty="0">
                <a:solidFill>
                  <a:srgbClr val="80E4C2"/>
                </a:solidFill>
                <a:latin typeface="Bauhaus 93"/>
              </a:rPr>
              <a:t>le </a:t>
            </a:r>
            <a:r>
              <a:rPr lang="fr-FR" b="1" u="sng" dirty="0">
                <a:solidFill>
                  <a:srgbClr val="80E4C2"/>
                </a:solidFill>
                <a:latin typeface="Bauhaus 93"/>
              </a:rPr>
              <a:t>Grand Oral </a:t>
            </a:r>
            <a:br>
              <a:rPr lang="fr-FR" b="1" u="sng" dirty="0">
                <a:solidFill>
                  <a:srgbClr val="80E4C2"/>
                </a:solidFill>
                <a:latin typeface="Bauhaus 93"/>
              </a:rPr>
            </a:br>
            <a:r>
              <a:rPr lang="fr-FR" b="1" dirty="0">
                <a:solidFill>
                  <a:srgbClr val="80E4C2"/>
                </a:solidFill>
                <a:latin typeface="Bauhaus 93"/>
              </a:rPr>
              <a:t>en participant à ce concours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862AECA-8DD7-A7A7-C61C-77CDFC4FE1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80726"/>
            <a:ext cx="10515600" cy="4430201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fr-FR" sz="4000" b="1" dirty="0">
              <a:solidFill>
                <a:srgbClr val="0000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AppleSystemUIFontBold"/>
            </a:endParaRPr>
          </a:p>
          <a:p>
            <a:pPr marL="0" indent="0" algn="just">
              <a:buNone/>
            </a:pPr>
            <a:r>
              <a:rPr lang="fr-FR" sz="4000" dirty="0">
                <a:latin typeface="AppleSystemUIFont"/>
                <a:ea typeface="Calibri" panose="020F0502020204030204" pitchFamily="34" charset="0"/>
                <a:cs typeface="AppleSystemUIFont"/>
              </a:rPr>
              <a:t>Cette participation </a:t>
            </a:r>
            <a:r>
              <a:rPr lang="fr-FR" sz="4000" dirty="0">
                <a:effectLst/>
                <a:latin typeface="AppleSystemUIFont"/>
                <a:ea typeface="Calibri" panose="020F0502020204030204" pitchFamily="34" charset="0"/>
                <a:cs typeface="AppleSystemUIFont"/>
              </a:rPr>
              <a:t>permettra de développer :</a:t>
            </a:r>
          </a:p>
          <a:p>
            <a:pPr marL="0" indent="0" algn="just">
              <a:buNone/>
            </a:pPr>
            <a:endParaRPr lang="fr-FR" sz="4000" dirty="0">
              <a:effectLst/>
              <a:latin typeface="AppleSystemUIFont"/>
              <a:ea typeface="Calibri" panose="020F0502020204030204" pitchFamily="34" charset="0"/>
              <a:cs typeface="AppleSystemUIFont"/>
            </a:endParaRPr>
          </a:p>
          <a:p>
            <a:pPr algn="just"/>
            <a:r>
              <a:rPr lang="fr-FR" sz="4000" dirty="0">
                <a:effectLst/>
                <a:latin typeface="AppleSystemUIFont"/>
                <a:ea typeface="Calibri" panose="020F0502020204030204" pitchFamily="34" charset="0"/>
                <a:cs typeface="AppleSystemUIFont"/>
              </a:rPr>
              <a:t>des compétences d'éloquence</a:t>
            </a:r>
          </a:p>
          <a:p>
            <a:pPr algn="just"/>
            <a:r>
              <a:rPr lang="fr-FR" sz="4000" dirty="0">
                <a:latin typeface="AppleSystemUIFont"/>
                <a:ea typeface="Calibri" panose="020F0502020204030204" pitchFamily="34" charset="0"/>
                <a:cs typeface="AppleSystemUIFont"/>
              </a:rPr>
              <a:t>d</a:t>
            </a:r>
            <a:r>
              <a:rPr lang="fr-FR" sz="4000" dirty="0">
                <a:effectLst/>
                <a:latin typeface="AppleSystemUIFont"/>
                <a:ea typeface="Calibri" panose="020F0502020204030204" pitchFamily="34" charset="0"/>
                <a:cs typeface="AppleSystemUIFont"/>
              </a:rPr>
              <a:t>es capacités de synthèse et d'adaptation du discours</a:t>
            </a:r>
          </a:p>
          <a:p>
            <a:pPr algn="just"/>
            <a:r>
              <a:rPr lang="fr-FR" sz="4000" dirty="0">
                <a:latin typeface="AppleSystemUIFont"/>
                <a:ea typeface="Calibri" panose="020F0502020204030204" pitchFamily="34" charset="0"/>
                <a:cs typeface="AppleSystemUIFont"/>
              </a:rPr>
              <a:t>l’argumentation scientifique</a:t>
            </a:r>
          </a:p>
          <a:p>
            <a:pPr algn="just"/>
            <a:r>
              <a:rPr lang="fr-FR" sz="4000" dirty="0">
                <a:latin typeface="AppleSystemUIFont"/>
                <a:ea typeface="Calibri" panose="020F0502020204030204" pitchFamily="34" charset="0"/>
                <a:cs typeface="AppleSystemUIFont"/>
              </a:rPr>
              <a:t>l</a:t>
            </a:r>
            <a:r>
              <a:rPr lang="fr-FR" sz="4000" dirty="0">
                <a:effectLst/>
                <a:latin typeface="AppleSystemUIFont"/>
                <a:ea typeface="Calibri" panose="020F0502020204030204" pitchFamily="34" charset="0"/>
                <a:cs typeface="AppleSystemUIFont"/>
              </a:rPr>
              <a:t>a capacité de conviction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DB42540-7FED-DD33-3165-7AAFB4A6747E}"/>
              </a:ext>
            </a:extLst>
          </p:cNvPr>
          <p:cNvSpPr txBox="1"/>
          <p:nvPr/>
        </p:nvSpPr>
        <p:spPr>
          <a:xfrm>
            <a:off x="233464" y="6046190"/>
            <a:ext cx="2140085" cy="72947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0932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C09FFC-3936-AC6A-3454-958A390BE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464" y="365125"/>
            <a:ext cx="11120336" cy="1325563"/>
          </a:xfrm>
        </p:spPr>
        <p:txBody>
          <a:bodyPr/>
          <a:lstStyle/>
          <a:p>
            <a:pPr algn="ctr"/>
            <a:r>
              <a:rPr lang="fr-FR" b="1" dirty="0">
                <a:solidFill>
                  <a:srgbClr val="80E4C2"/>
                </a:solidFill>
                <a:latin typeface="Bauhaus 93"/>
              </a:rPr>
              <a:t>Soyez nombreux et nombreuses </a:t>
            </a:r>
            <a:br>
              <a:rPr lang="fr-FR" b="1" dirty="0">
                <a:solidFill>
                  <a:srgbClr val="80E4C2"/>
                </a:solidFill>
                <a:latin typeface="Bauhaus 93"/>
              </a:rPr>
            </a:br>
            <a:r>
              <a:rPr lang="fr-FR" b="1" dirty="0">
                <a:solidFill>
                  <a:srgbClr val="80E4C2"/>
                </a:solidFill>
                <a:latin typeface="Bauhaus 93"/>
              </a:rPr>
              <a:t>à participer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862AECA-8DD7-A7A7-C61C-77CDFC4FE1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fr-FR" sz="4000" b="1" dirty="0">
              <a:solidFill>
                <a:srgbClr val="0000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AppleSystemUIFontBold"/>
            </a:endParaRPr>
          </a:p>
          <a:p>
            <a:pPr marL="0" indent="0" algn="ctr">
              <a:buNone/>
            </a:pPr>
            <a:endParaRPr lang="fr-FR" sz="4000" b="1" dirty="0">
              <a:solidFill>
                <a:srgbClr val="000000"/>
              </a:solidFill>
              <a:effectLst/>
              <a:latin typeface="Cambria" panose="02040503050406030204" pitchFamily="18" charset="0"/>
              <a:ea typeface="Calibri" panose="020F0502020204030204" pitchFamily="34" charset="0"/>
              <a:cs typeface="AppleSystemUIFontBold"/>
            </a:endParaRPr>
          </a:p>
          <a:p>
            <a:pPr marL="0" indent="0" algn="ctr">
              <a:buNone/>
            </a:pPr>
            <a:r>
              <a:rPr lang="fr-FR" sz="4000" b="1" dirty="0">
                <a:solidFill>
                  <a:srgbClr val="000000"/>
                </a:solidFill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L</a:t>
            </a:r>
            <a:r>
              <a:rPr lang="fr-FR" sz="4000" b="1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es modalités d’inscription vous seront communiquées ultérieurement</a:t>
            </a:r>
            <a:endParaRPr lang="fr-FR" sz="4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DB42540-7FED-DD33-3165-7AAFB4A6747E}"/>
              </a:ext>
            </a:extLst>
          </p:cNvPr>
          <p:cNvSpPr txBox="1"/>
          <p:nvPr/>
        </p:nvSpPr>
        <p:spPr>
          <a:xfrm>
            <a:off x="233464" y="5972783"/>
            <a:ext cx="2140085" cy="72947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437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8A53C2-A874-35C6-4CDE-DD9726F31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679" y="209381"/>
            <a:ext cx="11966642" cy="6492875"/>
          </a:xfrm>
        </p:spPr>
        <p:txBody>
          <a:bodyPr>
            <a:normAutofit/>
          </a:bodyPr>
          <a:lstStyle/>
          <a:p>
            <a:pPr>
              <a:spcAft>
                <a:spcPts val="200"/>
              </a:spcAft>
            </a:pPr>
            <a:endParaRPr lang="fr-FR" sz="3200" b="1" dirty="0">
              <a:effectLst/>
              <a:latin typeface="Cambria" panose="02040503050406030204" pitchFamily="18" charset="0"/>
              <a:ea typeface="Calibri" panose="020F0502020204030204" pitchFamily="34" charset="0"/>
              <a:cs typeface="AppleSystemUIFontBold"/>
            </a:endParaRPr>
          </a:p>
          <a:p>
            <a:pPr marL="0" indent="0" algn="ctr">
              <a:spcAft>
                <a:spcPts val="200"/>
              </a:spcAft>
              <a:buNone/>
            </a:pPr>
            <a:r>
              <a:rPr lang="fr-FR" sz="32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  Un jury académique sélectionne </a:t>
            </a:r>
          </a:p>
          <a:p>
            <a:pPr marL="0" indent="0" algn="ctr">
              <a:spcAft>
                <a:spcPts val="200"/>
              </a:spcAft>
              <a:buNone/>
            </a:pPr>
            <a:r>
              <a:rPr lang="fr-FR" sz="3200" b="1" dirty="0"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             </a:t>
            </a:r>
            <a:r>
              <a:rPr lang="fr-FR" sz="3200" b="1" u="sng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la vidéo lauréate </a:t>
            </a:r>
            <a:r>
              <a:rPr lang="fr-FR" sz="32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de </a:t>
            </a:r>
            <a:r>
              <a:rPr lang="fr-FR" sz="3200" b="1" u="sng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Polynésie Française</a:t>
            </a:r>
          </a:p>
          <a:p>
            <a:pPr marL="0" indent="0">
              <a:spcAft>
                <a:spcPts val="200"/>
              </a:spcAft>
              <a:buNone/>
            </a:pPr>
            <a:endParaRPr lang="fr-FR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spcAft>
                <a:spcPts val="200"/>
              </a:spcAft>
              <a:buNone/>
            </a:pPr>
            <a:r>
              <a:rPr lang="fr-FR" sz="32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AppleSystemUIFontBold"/>
              </a:rPr>
              <a:t>Une vidéo lauréate est choisie dans chaque académie ultramarine selon les mêmes modalités</a:t>
            </a:r>
          </a:p>
          <a:p>
            <a:pPr>
              <a:spcAft>
                <a:spcPts val="200"/>
              </a:spcAft>
            </a:pPr>
            <a:endParaRPr lang="fr-FR" sz="3200" b="1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r>
              <a:rPr lang="fr-FR" sz="3200" b="1" dirty="0">
                <a:solidFill>
                  <a:srgbClr val="BE2FD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Si vous êtes lauréat(e) votre vidéo participera</a:t>
            </a:r>
          </a:p>
          <a:p>
            <a:pPr marL="0" indent="0" algn="ctr" fontAlgn="base">
              <a:buNone/>
            </a:pPr>
            <a:r>
              <a:rPr lang="fr-FR" sz="3200" b="1" dirty="0">
                <a:solidFill>
                  <a:srgbClr val="BE2FD0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Calibri" panose="020F0502020204030204" pitchFamily="34" charset="0"/>
              </a:rPr>
              <a:t> à la finale du concours</a:t>
            </a:r>
          </a:p>
          <a:p>
            <a:pPr marL="0" indent="0" algn="ctr" fontAlgn="base">
              <a:buNone/>
            </a:pPr>
            <a:r>
              <a:rPr lang="fr-FR" sz="3600" b="1" i="1" dirty="0">
                <a:solidFill>
                  <a:srgbClr val="FFFFFF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 physique étonnante </a:t>
            </a:r>
          </a:p>
          <a:p>
            <a:pPr marL="0" indent="0" algn="ctr" fontAlgn="base">
              <a:buNone/>
            </a:pPr>
            <a:r>
              <a:rPr lang="fr-FR" sz="3600" b="1" i="1" dirty="0">
                <a:solidFill>
                  <a:srgbClr val="FFFFFF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pour un grand oral percutant </a:t>
            </a:r>
            <a:endParaRPr lang="fr-FR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67C0039-7862-B525-CC41-CFD657A9B335}"/>
              </a:ext>
            </a:extLst>
          </p:cNvPr>
          <p:cNvSpPr txBox="1"/>
          <p:nvPr/>
        </p:nvSpPr>
        <p:spPr>
          <a:xfrm>
            <a:off x="233464" y="5972783"/>
            <a:ext cx="2140085" cy="72947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D204D28-0833-4003-7801-10EDE33D351B}"/>
              </a:ext>
            </a:extLst>
          </p:cNvPr>
          <p:cNvSpPr txBox="1"/>
          <p:nvPr/>
        </p:nvSpPr>
        <p:spPr>
          <a:xfrm>
            <a:off x="836579" y="640423"/>
            <a:ext cx="1536970" cy="141303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73479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EC8B5BB6-BCF2-E339-7576-02C11133D63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EF5F6AC9-03C9-9589-7EF4-AAFC05357953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r>
              <a:rPr lang="fr-FR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r"/>
            <a:r>
              <a:rPr lang="fr-FR" sz="4800" b="1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br>
              <a:rPr lang="fr-FR" sz="4800" b="1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fr-FR" sz="4800" b="1" dirty="0">
                <a:solidFill>
                  <a:srgbClr val="FFFFFF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fr-FR" sz="4800" b="1" dirty="0">
                <a:solidFill>
                  <a:srgbClr val="FFFFFF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200" dirty="0">
                <a:solidFill>
                  <a:srgbClr val="FFFF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F89B08C-B984-3344-25A4-896AA37D46CD}"/>
              </a:ext>
            </a:extLst>
          </p:cNvPr>
          <p:cNvSpPr txBox="1"/>
          <p:nvPr/>
        </p:nvSpPr>
        <p:spPr>
          <a:xfrm>
            <a:off x="1082351" y="4429919"/>
            <a:ext cx="11109649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500" b="1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Concours</a:t>
            </a:r>
            <a:endParaRPr lang="fr-FR" sz="5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/>
            <a:r>
              <a:rPr lang="fr-FR" sz="5500" b="1" i="1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 physique étonnante, </a:t>
            </a:r>
            <a:br>
              <a:rPr lang="fr-FR" sz="5500" b="1" i="1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5500" b="1" i="1" dirty="0">
                <a:solidFill>
                  <a:srgbClr val="FFFFFF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pour un Grand Oral percutant</a:t>
            </a:r>
            <a:endParaRPr lang="fr-FR" sz="5500" dirty="0"/>
          </a:p>
        </p:txBody>
      </p:sp>
    </p:spTree>
    <p:extLst>
      <p:ext uri="{BB962C8B-B14F-4D97-AF65-F5344CB8AC3E}">
        <p14:creationId xmlns:p14="http://schemas.microsoft.com/office/powerpoint/2010/main" val="247129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341</Words>
  <Application>Microsoft Macintosh PowerPoint</Application>
  <PresentationFormat>Grand écran</PresentationFormat>
  <Paragraphs>91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6" baseType="lpstr">
      <vt:lpstr>AppleSystemUIFont</vt:lpstr>
      <vt:lpstr>Arial</vt:lpstr>
      <vt:lpstr>Bauhaus 93</vt:lpstr>
      <vt:lpstr>Calibri</vt:lpstr>
      <vt:lpstr>Calibri Light</vt:lpstr>
      <vt:lpstr>Cambria</vt:lpstr>
      <vt:lpstr>Thème Office</vt:lpstr>
      <vt:lpstr>                              </vt:lpstr>
      <vt:lpstr>Présentation PowerPoint</vt:lpstr>
      <vt:lpstr>Présentation PowerPoint</vt:lpstr>
      <vt:lpstr>Présentation PowerPoint</vt:lpstr>
      <vt:lpstr>Présentation PowerPoint</vt:lpstr>
      <vt:lpstr>Préparez dès maintenant  le Grand Oral  en participant à ce concours </vt:lpstr>
      <vt:lpstr>Soyez nombreux et nombreuses  à participer </vt:lpstr>
      <vt:lpstr>Présentation PowerPoint</vt:lpstr>
      <vt:lpstr>                             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                             </dc:title>
  <dc:creator>Manuella HEITZ</dc:creator>
  <cp:lastModifiedBy>Manuella HEITZ</cp:lastModifiedBy>
  <cp:revision>15</cp:revision>
  <dcterms:created xsi:type="dcterms:W3CDTF">2023-09-25T04:20:35Z</dcterms:created>
  <dcterms:modified xsi:type="dcterms:W3CDTF">2023-09-26T14:25:27Z</dcterms:modified>
</cp:coreProperties>
</file>